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62" r:id="rId6"/>
    <p:sldId id="263" r:id="rId7"/>
    <p:sldId id="264" r:id="rId8"/>
    <p:sldId id="271" r:id="rId9"/>
    <p:sldId id="274" r:id="rId10"/>
    <p:sldId id="267" r:id="rId11"/>
    <p:sldId id="269" r:id="rId12"/>
    <p:sldId id="270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AF2C32"/>
    <a:srgbClr val="2B9CB4"/>
    <a:srgbClr val="004A5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0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0947E-9CAD-4011-B713-C5CF8956A86C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CAD45-BF5B-4353-BBE4-36BC4CEB2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58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>
              <a:effectLst/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Navigation resources</a:t>
            </a:r>
            <a:r>
              <a:rPr lang="en-US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at critical transition points.</a:t>
            </a:r>
            <a:endParaRPr lang="en-US" sz="1800" dirty="0"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 school to college (choosing career path, best-fit institution/program).</a:t>
            </a:r>
            <a:endParaRPr lang="en-US" sz="1400" dirty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College to workforce (internships, pathways programs).</a:t>
            </a:r>
          </a:p>
          <a:p>
            <a:r>
              <a:rPr lang="en-US" sz="18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Support services</a:t>
            </a:r>
            <a:r>
              <a:rPr lang="en-US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for college success.</a:t>
            </a:r>
            <a:endParaRPr lang="en-US" sz="1800" dirty="0">
              <a:latin typeface="Franklin Gothic Book" panose="020B050302010202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Broadening pipeline to bring new population onto post-secondary pathway – may need additional supports (first-generation college-goers for example) – intrusive coaching, stipends, emergency grants, etc.</a:t>
            </a:r>
            <a:endParaRPr lang="en-US" sz="1400" dirty="0"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(re)connecting adults to post-secondary pathway, may need other strategies – e.g., changes in how classes/support are offered by colleges.</a:t>
            </a:r>
          </a:p>
          <a:p>
            <a:pPr lvl="1"/>
            <a:r>
              <a:rPr lang="en-US" sz="1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These navigation and support services are not free; funding for them needs to be included.</a:t>
            </a:r>
          </a:p>
          <a:p>
            <a:r>
              <a:rPr lang="en-US" sz="18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Messaging</a:t>
            </a:r>
            <a:r>
              <a:rPr lang="en-US" sz="18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also matters – having a simple program with limited eligibility criteria can help.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CAD45-BF5B-4353-BBE4-36BC4CEB23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2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29D780A-E25A-434E-B019-A115FDF5B7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" r="26417" b="9835"/>
          <a:stretch/>
        </p:blipFill>
        <p:spPr>
          <a:xfrm>
            <a:off x="4273819" y="1"/>
            <a:ext cx="8349230" cy="68579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910982B-F2C8-4448-BAAA-599517D7E8DE}"/>
              </a:ext>
            </a:extLst>
          </p:cNvPr>
          <p:cNvSpPr/>
          <p:nvPr userDrawn="1"/>
        </p:nvSpPr>
        <p:spPr>
          <a:xfrm>
            <a:off x="0" y="0"/>
            <a:ext cx="12623049" cy="6867334"/>
          </a:xfrm>
          <a:prstGeom prst="rect">
            <a:avLst/>
          </a:prstGeom>
          <a:solidFill>
            <a:srgbClr val="004A5E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30">
            <a:extLst>
              <a:ext uri="{FF2B5EF4-FFF2-40B4-BE49-F238E27FC236}">
                <a16:creationId xmlns:a16="http://schemas.microsoft.com/office/drawing/2014/main" id="{815788FA-A4A3-4A3E-83AA-8D4CD6D3533E}"/>
              </a:ext>
            </a:extLst>
          </p:cNvPr>
          <p:cNvSpPr/>
          <p:nvPr userDrawn="1"/>
        </p:nvSpPr>
        <p:spPr>
          <a:xfrm rot="5400000">
            <a:off x="1961453" y="-1961451"/>
            <a:ext cx="6867333" cy="10790242"/>
          </a:xfrm>
          <a:custGeom>
            <a:avLst/>
            <a:gdLst>
              <a:gd name="connsiteX0" fmla="*/ 0 w 6858000"/>
              <a:gd name="connsiteY0" fmla="*/ 6858000 h 6858000"/>
              <a:gd name="connsiteX1" fmla="*/ 0 w 6858000"/>
              <a:gd name="connsiteY1" fmla="*/ 0 h 6858000"/>
              <a:gd name="connsiteX2" fmla="*/ 6858000 w 6858000"/>
              <a:gd name="connsiteY2" fmla="*/ 6858000 h 6858000"/>
              <a:gd name="connsiteX3" fmla="*/ 0 w 6858000"/>
              <a:gd name="connsiteY3" fmla="*/ 6858000 h 6858000"/>
              <a:gd name="connsiteX0" fmla="*/ 0 w 6858000"/>
              <a:gd name="connsiteY0" fmla="*/ 6858000 h 6858000"/>
              <a:gd name="connsiteX1" fmla="*/ 0 w 6858000"/>
              <a:gd name="connsiteY1" fmla="*/ 0 h 6858000"/>
              <a:gd name="connsiteX2" fmla="*/ 5243804 w 6858000"/>
              <a:gd name="connsiteY2" fmla="*/ 5271796 h 6858000"/>
              <a:gd name="connsiteX3" fmla="*/ 6858000 w 6858000"/>
              <a:gd name="connsiteY3" fmla="*/ 6858000 h 6858000"/>
              <a:gd name="connsiteX4" fmla="*/ 0 w 6858000"/>
              <a:gd name="connsiteY4" fmla="*/ 6858000 h 6858000"/>
              <a:gd name="connsiteX0" fmla="*/ 0 w 6858000"/>
              <a:gd name="connsiteY0" fmla="*/ 6858000 h 6858000"/>
              <a:gd name="connsiteX1" fmla="*/ 0 w 6858000"/>
              <a:gd name="connsiteY1" fmla="*/ 0 h 6858000"/>
              <a:gd name="connsiteX2" fmla="*/ 5243804 w 6858000"/>
              <a:gd name="connsiteY2" fmla="*/ 5271796 h 6858000"/>
              <a:gd name="connsiteX3" fmla="*/ 6858000 w 6858000"/>
              <a:gd name="connsiteY3" fmla="*/ 6858000 h 6858000"/>
              <a:gd name="connsiteX4" fmla="*/ 0 w 6858000"/>
              <a:gd name="connsiteY4" fmla="*/ 6858000 h 6858000"/>
              <a:gd name="connsiteX0" fmla="*/ 0 w 6876661"/>
              <a:gd name="connsiteY0" fmla="*/ 6858000 h 6858000"/>
              <a:gd name="connsiteX1" fmla="*/ 0 w 6876661"/>
              <a:gd name="connsiteY1" fmla="*/ 0 h 6858000"/>
              <a:gd name="connsiteX2" fmla="*/ 6876661 w 6876661"/>
              <a:gd name="connsiteY2" fmla="*/ 4077477 h 6858000"/>
              <a:gd name="connsiteX3" fmla="*/ 6858000 w 6876661"/>
              <a:gd name="connsiteY3" fmla="*/ 6858000 h 6858000"/>
              <a:gd name="connsiteX4" fmla="*/ 0 w 6876661"/>
              <a:gd name="connsiteY4" fmla="*/ 6858000 h 6858000"/>
              <a:gd name="connsiteX0" fmla="*/ 0 w 6876664"/>
              <a:gd name="connsiteY0" fmla="*/ 6858000 h 6858000"/>
              <a:gd name="connsiteX1" fmla="*/ 0 w 6876664"/>
              <a:gd name="connsiteY1" fmla="*/ 0 h 6858000"/>
              <a:gd name="connsiteX2" fmla="*/ 6876664 w 6876664"/>
              <a:gd name="connsiteY2" fmla="*/ 3013787 h 6858000"/>
              <a:gd name="connsiteX3" fmla="*/ 6858000 w 6876664"/>
              <a:gd name="connsiteY3" fmla="*/ 6858000 h 6858000"/>
              <a:gd name="connsiteX4" fmla="*/ 0 w 6876664"/>
              <a:gd name="connsiteY4" fmla="*/ 6858000 h 6858000"/>
              <a:gd name="connsiteX0" fmla="*/ 0 w 6867333"/>
              <a:gd name="connsiteY0" fmla="*/ 6858000 h 6858000"/>
              <a:gd name="connsiteX1" fmla="*/ 0 w 6867333"/>
              <a:gd name="connsiteY1" fmla="*/ 0 h 6858000"/>
              <a:gd name="connsiteX2" fmla="*/ 6867333 w 6867333"/>
              <a:gd name="connsiteY2" fmla="*/ 3657599 h 6858000"/>
              <a:gd name="connsiteX3" fmla="*/ 6858000 w 6867333"/>
              <a:gd name="connsiteY3" fmla="*/ 6858000 h 6858000"/>
              <a:gd name="connsiteX4" fmla="*/ 0 w 686733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7333" h="6858000">
                <a:moveTo>
                  <a:pt x="0" y="6858000"/>
                </a:moveTo>
                <a:lnTo>
                  <a:pt x="0" y="0"/>
                </a:lnTo>
                <a:lnTo>
                  <a:pt x="6867333" y="3657599"/>
                </a:lnTo>
                <a:cubicBezTo>
                  <a:pt x="6861112" y="4939003"/>
                  <a:pt x="6864221" y="5576596"/>
                  <a:pt x="6858000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29CB99-FCF1-4927-A128-D5E4DD2AB2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3504" y="731520"/>
            <a:ext cx="8266176" cy="1508760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0080C-6D88-49BB-AB3A-7E91FDCA3E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3504" y="3383280"/>
            <a:ext cx="6876288" cy="89611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>
                    <a:lumMod val="90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 Presentation to the</a:t>
            </a:r>
          </a:p>
          <a:p>
            <a:r>
              <a:rPr lang="en-US"/>
              <a:t>NAME OF ORGANIZATION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3CEA3-56D0-4280-8F2A-BA636272D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3504" y="4928616"/>
            <a:ext cx="5614416" cy="1078992"/>
          </a:xfrm>
        </p:spPr>
        <p:txBody>
          <a:bodyPr anchor="t"/>
          <a:lstStyle>
            <a:lvl1pPr>
              <a:defRPr sz="16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Presenter(s)</a:t>
            </a:r>
          </a:p>
          <a:p>
            <a:endParaRPr lang="en-US"/>
          </a:p>
          <a:p>
            <a:r>
              <a:rPr lang="en-US"/>
              <a:t> </a:t>
            </a:r>
          </a:p>
          <a:p>
            <a:r>
              <a:rPr lang="en-US"/>
              <a:t>DATE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CBF8F5-302F-4008-97A8-A958DBFA4464}"/>
              </a:ext>
            </a:extLst>
          </p:cNvPr>
          <p:cNvSpPr/>
          <p:nvPr userDrawn="1"/>
        </p:nvSpPr>
        <p:spPr>
          <a:xfrm>
            <a:off x="603116" y="2972697"/>
            <a:ext cx="6517992" cy="153276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129B261-5456-462B-9586-760A8DBD8D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940" y="6129668"/>
            <a:ext cx="113724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5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9C6D3-7701-4249-BDC9-371C738E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E13DB-C519-4067-A4C9-74989807E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56CB5-B865-45B1-AE8A-9925B488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9DE5-6006-4C0B-AEAC-DD61C84BE351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A4B4C-DCF1-4583-A7E8-EDD080BDD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D5497-6661-4676-A5FC-83820B32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3BEE-5593-45AB-9074-86893EEA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1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FFB806-F209-4E96-8673-0CF596555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77914-5A0C-400E-A641-830B82068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3D8FC-38C2-4442-8656-51703BB6E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9DE5-6006-4C0B-AEAC-DD61C84BE351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6EB36-605F-4C7E-9E98-65F9EF0CA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24225-2879-4C14-8F55-572C9AA9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83BEE-5593-45AB-9074-86893EEA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8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4">
            <a:extLst>
              <a:ext uri="{FF2B5EF4-FFF2-40B4-BE49-F238E27FC236}">
                <a16:creationId xmlns:a16="http://schemas.microsoft.com/office/drawing/2014/main" id="{9D43F345-92EA-4C04-AC0D-8ADA9553F1FF}"/>
              </a:ext>
            </a:extLst>
          </p:cNvPr>
          <p:cNvSpPr/>
          <p:nvPr userDrawn="1"/>
        </p:nvSpPr>
        <p:spPr>
          <a:xfrm>
            <a:off x="-1" y="6116639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4">
            <a:extLst>
              <a:ext uri="{FF2B5EF4-FFF2-40B4-BE49-F238E27FC236}">
                <a16:creationId xmlns:a16="http://schemas.microsoft.com/office/drawing/2014/main" id="{61013BCE-5C27-4D06-9F61-87C99B90C422}"/>
              </a:ext>
            </a:extLst>
          </p:cNvPr>
          <p:cNvSpPr/>
          <p:nvPr userDrawn="1"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4">
            <a:extLst>
              <a:ext uri="{FF2B5EF4-FFF2-40B4-BE49-F238E27FC236}">
                <a16:creationId xmlns:a16="http://schemas.microsoft.com/office/drawing/2014/main" id="{97133849-879E-47EB-B0F2-A24461BBD4C0}"/>
              </a:ext>
            </a:extLst>
          </p:cNvPr>
          <p:cNvSpPr/>
          <p:nvPr userDrawn="1"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4">
            <a:extLst>
              <a:ext uri="{FF2B5EF4-FFF2-40B4-BE49-F238E27FC236}">
                <a16:creationId xmlns:a16="http://schemas.microsoft.com/office/drawing/2014/main" id="{2FBA3ABC-B54D-4DC3-AD32-3BCE518F49BD}"/>
              </a:ext>
            </a:extLst>
          </p:cNvPr>
          <p:cNvSpPr/>
          <p:nvPr userDrawn="1"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4F14F-7556-45DA-9718-CC1DEAAB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4744E-17C2-4D29-88E6-3857DA7B4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58CC4-2DCB-4C93-A5B4-028B3AFF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90BDE7-AE92-4CD6-8DE7-5D990A22DC02}"/>
              </a:ext>
            </a:extLst>
          </p:cNvPr>
          <p:cNvSpPr/>
          <p:nvPr userDrawn="1"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AA2FEB-1780-472B-8C03-8F6468BD3D1E}"/>
              </a:ext>
            </a:extLst>
          </p:cNvPr>
          <p:cNvSpPr/>
          <p:nvPr userDrawn="1"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096484-8299-46BA-BCF3-87803EA2B8E8}"/>
              </a:ext>
            </a:extLst>
          </p:cNvPr>
          <p:cNvSpPr/>
          <p:nvPr userDrawn="1"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CEA12F-85D1-44DA-AF3B-0558678E4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95160-9C70-46DE-B68B-BF37868A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736" y="6356350"/>
            <a:ext cx="2743200" cy="365125"/>
          </a:xfrm>
        </p:spPr>
        <p:txBody>
          <a:bodyPr/>
          <a:lstStyle/>
          <a:p>
            <a:fld id="{CC283BEE-5593-45AB-9074-86893EEA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9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AC00A3-70D6-42E7-A916-40F43A89D6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A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290ED-34E7-4BC1-A14D-A6594C352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792" y="3776472"/>
            <a:ext cx="5733288" cy="1508760"/>
          </a:xfrm>
        </p:spPr>
        <p:txBody>
          <a:bodyPr anchor="t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AFCB0-C19F-40CA-A46B-FB160D18BFD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1792" y="2880360"/>
            <a:ext cx="6656832" cy="521208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90000"/>
                  </a:schemeClr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SUBTITLE, if any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BCFB29-9E18-4A3F-94D6-6AF82285917C}"/>
              </a:ext>
            </a:extLst>
          </p:cNvPr>
          <p:cNvSpPr/>
          <p:nvPr userDrawn="1"/>
        </p:nvSpPr>
        <p:spPr>
          <a:xfrm>
            <a:off x="619620" y="3429000"/>
            <a:ext cx="6413477" cy="120868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3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4">
            <a:extLst>
              <a:ext uri="{FF2B5EF4-FFF2-40B4-BE49-F238E27FC236}">
                <a16:creationId xmlns:a16="http://schemas.microsoft.com/office/drawing/2014/main" id="{6E0BC323-B4A9-4F41-AE83-217A4452AFA3}"/>
              </a:ext>
            </a:extLst>
          </p:cNvPr>
          <p:cNvSpPr/>
          <p:nvPr userDrawn="1"/>
        </p:nvSpPr>
        <p:spPr>
          <a:xfrm>
            <a:off x="-1" y="6116639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FE22F4-8011-4712-9ECC-0470E31C0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13" name="Parallelogram 4">
            <a:extLst>
              <a:ext uri="{FF2B5EF4-FFF2-40B4-BE49-F238E27FC236}">
                <a16:creationId xmlns:a16="http://schemas.microsoft.com/office/drawing/2014/main" id="{412CE147-15F5-460C-8C84-FF9C7C2920E8}"/>
              </a:ext>
            </a:extLst>
          </p:cNvPr>
          <p:cNvSpPr/>
          <p:nvPr userDrawn="1"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4">
            <a:extLst>
              <a:ext uri="{FF2B5EF4-FFF2-40B4-BE49-F238E27FC236}">
                <a16:creationId xmlns:a16="http://schemas.microsoft.com/office/drawing/2014/main" id="{9F308F53-9EE1-4E15-A2E9-AFF006F880ED}"/>
              </a:ext>
            </a:extLst>
          </p:cNvPr>
          <p:cNvSpPr/>
          <p:nvPr userDrawn="1"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4">
            <a:extLst>
              <a:ext uri="{FF2B5EF4-FFF2-40B4-BE49-F238E27FC236}">
                <a16:creationId xmlns:a16="http://schemas.microsoft.com/office/drawing/2014/main" id="{EF855D60-3468-49B8-9C4E-61D944C1DEA5}"/>
              </a:ext>
            </a:extLst>
          </p:cNvPr>
          <p:cNvSpPr/>
          <p:nvPr userDrawn="1"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5B70E-06A9-4328-8B3D-A0F8ADD0E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9DF95-7A37-4CD3-BAA4-5B6AA1419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B3AEC-5590-44CA-91DE-3C4F407F5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0C047-56D3-4419-8F72-4B5054AC6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1FC9F-905B-4BE6-909F-F446A311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736" y="6356350"/>
            <a:ext cx="2743200" cy="365125"/>
          </a:xfrm>
        </p:spPr>
        <p:txBody>
          <a:bodyPr/>
          <a:lstStyle/>
          <a:p>
            <a:fld id="{CC283BEE-5593-45AB-9074-86893EEA9A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9B718E-8F75-4526-BA77-AF72542F2E36}"/>
              </a:ext>
            </a:extLst>
          </p:cNvPr>
          <p:cNvSpPr/>
          <p:nvPr userDrawn="1"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2097AE-F4FC-41CF-B93E-4F86C6013ACD}"/>
              </a:ext>
            </a:extLst>
          </p:cNvPr>
          <p:cNvSpPr/>
          <p:nvPr userDrawn="1"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935934-B8B3-4686-80ED-4E65742780D9}"/>
              </a:ext>
            </a:extLst>
          </p:cNvPr>
          <p:cNvSpPr/>
          <p:nvPr userDrawn="1"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4">
            <a:extLst>
              <a:ext uri="{FF2B5EF4-FFF2-40B4-BE49-F238E27FC236}">
                <a16:creationId xmlns:a16="http://schemas.microsoft.com/office/drawing/2014/main" id="{FB69CBE4-8770-406A-B010-3A76136BED2A}"/>
              </a:ext>
            </a:extLst>
          </p:cNvPr>
          <p:cNvSpPr/>
          <p:nvPr userDrawn="1"/>
        </p:nvSpPr>
        <p:spPr>
          <a:xfrm>
            <a:off x="-1" y="6116639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E8A23C-FEF9-4F61-8855-131D95A0C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12" name="Parallelogram 4">
            <a:extLst>
              <a:ext uri="{FF2B5EF4-FFF2-40B4-BE49-F238E27FC236}">
                <a16:creationId xmlns:a16="http://schemas.microsoft.com/office/drawing/2014/main" id="{6F002415-9275-442E-B75B-776D9D7497CA}"/>
              </a:ext>
            </a:extLst>
          </p:cNvPr>
          <p:cNvSpPr/>
          <p:nvPr userDrawn="1"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4">
            <a:extLst>
              <a:ext uri="{FF2B5EF4-FFF2-40B4-BE49-F238E27FC236}">
                <a16:creationId xmlns:a16="http://schemas.microsoft.com/office/drawing/2014/main" id="{CE642929-B8C7-493B-A44B-B9213B6518F0}"/>
              </a:ext>
            </a:extLst>
          </p:cNvPr>
          <p:cNvSpPr/>
          <p:nvPr userDrawn="1"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4">
            <a:extLst>
              <a:ext uri="{FF2B5EF4-FFF2-40B4-BE49-F238E27FC236}">
                <a16:creationId xmlns:a16="http://schemas.microsoft.com/office/drawing/2014/main" id="{4E4A34B4-D60E-499E-A52F-5692B0F77096}"/>
              </a:ext>
            </a:extLst>
          </p:cNvPr>
          <p:cNvSpPr/>
          <p:nvPr userDrawn="1"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050835-16F8-4612-A063-B17686B17A14}"/>
              </a:ext>
            </a:extLst>
          </p:cNvPr>
          <p:cNvSpPr/>
          <p:nvPr userDrawn="1"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BF7012-F59D-400A-952D-97822A0CBB0D}"/>
              </a:ext>
            </a:extLst>
          </p:cNvPr>
          <p:cNvSpPr/>
          <p:nvPr userDrawn="1"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D8AC7F-8ECB-4234-BCBA-608C875FCDD9}"/>
              </a:ext>
            </a:extLst>
          </p:cNvPr>
          <p:cNvSpPr/>
          <p:nvPr userDrawn="1"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FCB996-10AE-4BA8-9708-C05FFA3F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5FDD1-BBB0-42D1-8FFB-91D60EA6A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0751C2-DC79-4EF4-88FD-563221BF8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EF83EC-F605-4ACC-BD16-98EA0E7E0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Franklin Gothic Medium" panose="020B06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DBD0CF-04FE-467A-B016-CEE41F74C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301BF-51BB-41BC-BCFA-C6F548A3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F44885-2465-4DA5-8628-CCFB9C51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736" y="6356350"/>
            <a:ext cx="2743200" cy="365125"/>
          </a:xfrm>
        </p:spPr>
        <p:txBody>
          <a:bodyPr/>
          <a:lstStyle/>
          <a:p>
            <a:fld id="{CC283BEE-5593-45AB-9074-86893EEA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1DE96A4A-0DAA-4184-9FB3-594A55D0AE7E}"/>
              </a:ext>
            </a:extLst>
          </p:cNvPr>
          <p:cNvSpPr/>
          <p:nvPr userDrawn="1"/>
        </p:nvSpPr>
        <p:spPr>
          <a:xfrm>
            <a:off x="-1" y="6116639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CDB420-CF5A-41C6-BA1F-72BCBB474B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8" name="Parallelogram 4">
            <a:extLst>
              <a:ext uri="{FF2B5EF4-FFF2-40B4-BE49-F238E27FC236}">
                <a16:creationId xmlns:a16="http://schemas.microsoft.com/office/drawing/2014/main" id="{0027D747-CE6D-4C50-98EB-F7F51C7A85F7}"/>
              </a:ext>
            </a:extLst>
          </p:cNvPr>
          <p:cNvSpPr/>
          <p:nvPr userDrawn="1"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4">
            <a:extLst>
              <a:ext uri="{FF2B5EF4-FFF2-40B4-BE49-F238E27FC236}">
                <a16:creationId xmlns:a16="http://schemas.microsoft.com/office/drawing/2014/main" id="{67881177-33A2-42E5-99CF-EF4872B24634}"/>
              </a:ext>
            </a:extLst>
          </p:cNvPr>
          <p:cNvSpPr/>
          <p:nvPr userDrawn="1"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4">
            <a:extLst>
              <a:ext uri="{FF2B5EF4-FFF2-40B4-BE49-F238E27FC236}">
                <a16:creationId xmlns:a16="http://schemas.microsoft.com/office/drawing/2014/main" id="{E8DF94CD-B642-4FD3-B539-4C76AFD49A26}"/>
              </a:ext>
            </a:extLst>
          </p:cNvPr>
          <p:cNvSpPr/>
          <p:nvPr userDrawn="1"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1FD280-20AE-4824-A0E7-59EC7F6FD64E}"/>
              </a:ext>
            </a:extLst>
          </p:cNvPr>
          <p:cNvSpPr/>
          <p:nvPr userDrawn="1"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9542E-4F0F-4EBD-B7B0-8767DC89723A}"/>
              </a:ext>
            </a:extLst>
          </p:cNvPr>
          <p:cNvSpPr/>
          <p:nvPr userDrawn="1"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649D14-4B9C-4A36-B994-96A1E5661CAB}"/>
              </a:ext>
            </a:extLst>
          </p:cNvPr>
          <p:cNvSpPr/>
          <p:nvPr userDrawn="1"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0ED940-AD33-4218-B5FA-0E9518CCB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AE0B4-516A-4289-A782-12034D84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57AD9-538E-41A9-A987-7F3D6843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736" y="6356350"/>
            <a:ext cx="2743200" cy="365125"/>
          </a:xfrm>
        </p:spPr>
        <p:txBody>
          <a:bodyPr/>
          <a:lstStyle/>
          <a:p>
            <a:fld id="{CC283BEE-5593-45AB-9074-86893EEA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95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14E3EE7-B2D8-4C82-8B6B-C105D5BBC7A2}"/>
              </a:ext>
            </a:extLst>
          </p:cNvPr>
          <p:cNvSpPr/>
          <p:nvPr userDrawn="1"/>
        </p:nvSpPr>
        <p:spPr>
          <a:xfrm>
            <a:off x="-1" y="6116639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57FB8-8B79-44D5-A38E-4F67BD3C7F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7" name="Parallelogram 4">
            <a:extLst>
              <a:ext uri="{FF2B5EF4-FFF2-40B4-BE49-F238E27FC236}">
                <a16:creationId xmlns:a16="http://schemas.microsoft.com/office/drawing/2014/main" id="{44E8CC26-9FB2-4B9E-89F7-D8107908D2D3}"/>
              </a:ext>
            </a:extLst>
          </p:cNvPr>
          <p:cNvSpPr/>
          <p:nvPr userDrawn="1"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4">
            <a:extLst>
              <a:ext uri="{FF2B5EF4-FFF2-40B4-BE49-F238E27FC236}">
                <a16:creationId xmlns:a16="http://schemas.microsoft.com/office/drawing/2014/main" id="{4B745868-BBC0-47EB-A1EC-34637C0AE176}"/>
              </a:ext>
            </a:extLst>
          </p:cNvPr>
          <p:cNvSpPr/>
          <p:nvPr userDrawn="1"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4">
            <a:extLst>
              <a:ext uri="{FF2B5EF4-FFF2-40B4-BE49-F238E27FC236}">
                <a16:creationId xmlns:a16="http://schemas.microsoft.com/office/drawing/2014/main" id="{0B5AF528-FBE9-4A90-A2F8-9E30DF91FA51}"/>
              </a:ext>
            </a:extLst>
          </p:cNvPr>
          <p:cNvSpPr/>
          <p:nvPr userDrawn="1"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4E0456-6DD9-4041-847D-8E0E8EB40347}"/>
              </a:ext>
            </a:extLst>
          </p:cNvPr>
          <p:cNvSpPr/>
          <p:nvPr userDrawn="1"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518EA3-76E5-4EE6-8764-9EC542BF01B1}"/>
              </a:ext>
            </a:extLst>
          </p:cNvPr>
          <p:cNvSpPr/>
          <p:nvPr userDrawn="1"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8FF6A8-52B5-493E-A2BF-B4EA87EF3889}"/>
              </a:ext>
            </a:extLst>
          </p:cNvPr>
          <p:cNvSpPr/>
          <p:nvPr userDrawn="1"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0F123F-D135-4527-A50E-7C8BCA7E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FD5B1-AFE1-47DE-8F57-068D4B9B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736" y="6356350"/>
            <a:ext cx="2743200" cy="365125"/>
          </a:xfrm>
        </p:spPr>
        <p:txBody>
          <a:bodyPr/>
          <a:lstStyle/>
          <a:p>
            <a:fld id="{CC283BEE-5593-45AB-9074-86893EEA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6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4">
            <a:extLst>
              <a:ext uri="{FF2B5EF4-FFF2-40B4-BE49-F238E27FC236}">
                <a16:creationId xmlns:a16="http://schemas.microsoft.com/office/drawing/2014/main" id="{FE36DB0F-4588-4B1B-8620-5033E7DCD5F3}"/>
              </a:ext>
            </a:extLst>
          </p:cNvPr>
          <p:cNvSpPr/>
          <p:nvPr userDrawn="1"/>
        </p:nvSpPr>
        <p:spPr>
          <a:xfrm>
            <a:off x="-1" y="6116639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003D29-306B-46A8-9A46-C66A67D608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10" name="Parallelogram 4">
            <a:extLst>
              <a:ext uri="{FF2B5EF4-FFF2-40B4-BE49-F238E27FC236}">
                <a16:creationId xmlns:a16="http://schemas.microsoft.com/office/drawing/2014/main" id="{9D34F763-4792-40E6-8BF8-795FA5B1230C}"/>
              </a:ext>
            </a:extLst>
          </p:cNvPr>
          <p:cNvSpPr/>
          <p:nvPr userDrawn="1"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4">
            <a:extLst>
              <a:ext uri="{FF2B5EF4-FFF2-40B4-BE49-F238E27FC236}">
                <a16:creationId xmlns:a16="http://schemas.microsoft.com/office/drawing/2014/main" id="{D5751C8D-2362-42BA-8CC9-FB849CFF0364}"/>
              </a:ext>
            </a:extLst>
          </p:cNvPr>
          <p:cNvSpPr/>
          <p:nvPr userDrawn="1"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4">
            <a:extLst>
              <a:ext uri="{FF2B5EF4-FFF2-40B4-BE49-F238E27FC236}">
                <a16:creationId xmlns:a16="http://schemas.microsoft.com/office/drawing/2014/main" id="{257B42CE-250D-47CF-BA94-B33F03F768F6}"/>
              </a:ext>
            </a:extLst>
          </p:cNvPr>
          <p:cNvSpPr/>
          <p:nvPr userDrawn="1"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6A464B-CC05-4C38-B4B4-732AC9816F49}"/>
              </a:ext>
            </a:extLst>
          </p:cNvPr>
          <p:cNvSpPr/>
          <p:nvPr userDrawn="1"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7417F5-9FAE-49E3-9771-2E152F07551F}"/>
              </a:ext>
            </a:extLst>
          </p:cNvPr>
          <p:cNvSpPr/>
          <p:nvPr userDrawn="1"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9F39B3-03F0-406E-9896-C92FDA5FB581}"/>
              </a:ext>
            </a:extLst>
          </p:cNvPr>
          <p:cNvSpPr/>
          <p:nvPr userDrawn="1"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A39BB8-9CBD-47B1-9D99-49CE9980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77CA-CF4B-4D92-BBA9-906B6F14A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6223C-5282-45B6-AB91-5EE5C261F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C569B-3687-47ED-B9EE-1A4904A4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CDC3C-C15F-4A73-9D89-0E656F189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736" y="6356350"/>
            <a:ext cx="2743200" cy="365125"/>
          </a:xfrm>
        </p:spPr>
        <p:txBody>
          <a:bodyPr/>
          <a:lstStyle/>
          <a:p>
            <a:fld id="{CC283BEE-5593-45AB-9074-86893EEA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0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4">
            <a:extLst>
              <a:ext uri="{FF2B5EF4-FFF2-40B4-BE49-F238E27FC236}">
                <a16:creationId xmlns:a16="http://schemas.microsoft.com/office/drawing/2014/main" id="{7C5BDF59-223F-451A-A3F2-B5737D9E8831}"/>
              </a:ext>
            </a:extLst>
          </p:cNvPr>
          <p:cNvSpPr/>
          <p:nvPr userDrawn="1"/>
        </p:nvSpPr>
        <p:spPr>
          <a:xfrm>
            <a:off x="-1" y="6116639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BA6429-ABF4-4CF5-9A8E-5880A1995A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10" name="Parallelogram 4">
            <a:extLst>
              <a:ext uri="{FF2B5EF4-FFF2-40B4-BE49-F238E27FC236}">
                <a16:creationId xmlns:a16="http://schemas.microsoft.com/office/drawing/2014/main" id="{8EBB4EE6-E215-4E96-AAC0-C8930113497D}"/>
              </a:ext>
            </a:extLst>
          </p:cNvPr>
          <p:cNvSpPr/>
          <p:nvPr userDrawn="1"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4">
            <a:extLst>
              <a:ext uri="{FF2B5EF4-FFF2-40B4-BE49-F238E27FC236}">
                <a16:creationId xmlns:a16="http://schemas.microsoft.com/office/drawing/2014/main" id="{EC264C02-BFB0-4F9D-A62C-190E1179E7BA}"/>
              </a:ext>
            </a:extLst>
          </p:cNvPr>
          <p:cNvSpPr/>
          <p:nvPr userDrawn="1"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4">
            <a:extLst>
              <a:ext uri="{FF2B5EF4-FFF2-40B4-BE49-F238E27FC236}">
                <a16:creationId xmlns:a16="http://schemas.microsoft.com/office/drawing/2014/main" id="{6D3A1378-7FD2-4F1F-869F-370DFA2E7507}"/>
              </a:ext>
            </a:extLst>
          </p:cNvPr>
          <p:cNvSpPr/>
          <p:nvPr userDrawn="1"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EB0975-E3B5-41BD-879D-CEBFF268E063}"/>
              </a:ext>
            </a:extLst>
          </p:cNvPr>
          <p:cNvSpPr/>
          <p:nvPr userDrawn="1"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89A00A-9480-4854-B6A0-066365948193}"/>
              </a:ext>
            </a:extLst>
          </p:cNvPr>
          <p:cNvSpPr/>
          <p:nvPr userDrawn="1"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B56C40-FDF6-4B45-A4A7-F25D1BD18495}"/>
              </a:ext>
            </a:extLst>
          </p:cNvPr>
          <p:cNvSpPr/>
          <p:nvPr userDrawn="1"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94089-6AD2-4C79-A624-BAD175E5D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FE20-1225-4B9B-A526-54DBF698D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AC749-AFD9-4BCC-B41E-C7F41D83B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FD467-5187-44BE-98BE-423428DE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E83DE-30A9-47FA-B808-4604DFEF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4736" y="6356350"/>
            <a:ext cx="2743200" cy="365125"/>
          </a:xfrm>
        </p:spPr>
        <p:txBody>
          <a:bodyPr/>
          <a:lstStyle/>
          <a:p>
            <a:fld id="{CC283BEE-5593-45AB-9074-86893EEA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5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1AA293-4D2C-430B-98B3-F4EC2E506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15EF6-C5E9-4478-8D63-78B13FE67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5A231-F221-473A-9C53-91FC5FCDD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A9DE5-6006-4C0B-AEAC-DD61C84BE351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8A722-6899-4963-8A73-D6143526A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E2395-5E9C-4DE2-B217-C21C7F7214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83BEE-5593-45AB-9074-86893EEA9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john.org/promise/" TargetMode="External"/><Relationship Id="rId2" Type="http://schemas.openxmlformats.org/officeDocument/2006/relationships/hyperlink" Target="mailto:Miller-adams@upjohn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earch.upjohn.org/cgi/viewcontent.cgi?article=1281&amp;context=reports" TargetMode="External"/><Relationship Id="rId5" Type="http://schemas.openxmlformats.org/officeDocument/2006/relationships/hyperlink" Target="https://www.upjohn.org/sites/default/files/inline-files/Promise%20Research%20Bibliography%20alphabetical%20-%209-17-23.pdf" TargetMode="External"/><Relationship Id="rId4" Type="http://schemas.openxmlformats.org/officeDocument/2006/relationships/hyperlink" Target="https://www.freecollegehandbook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rect.mit.edu/rest/article-abstract/doi/10.1162/rest_a_01212/111522/Do-Universities-Improve-Local-Economic-Resilience?redirectedFrom=fulltext" TargetMode="External"/><Relationship Id="rId2" Type="http://schemas.openxmlformats.org/officeDocument/2006/relationships/hyperlink" Target="https://www.hks.harvard.edu/sites/default/files/centers/rappaport/files/skilledcitie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search.upjohn.org/cgi/viewcontent.cgi?article=1085&amp;context=empl_research" TargetMode="External"/><Relationship Id="rId4" Type="http://schemas.openxmlformats.org/officeDocument/2006/relationships/hyperlink" Target="https://www.gsb.stanford.edu/insights/enrico-moretti-geography-job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tbrite.com/e/promisenet-2023-tickets-625299185697" TargetMode="External"/><Relationship Id="rId7" Type="http://schemas.openxmlformats.org/officeDocument/2006/relationships/hyperlink" Target="https://micollegeaccess.org/" TargetMode="External"/><Relationship Id="rId2" Type="http://schemas.openxmlformats.org/officeDocument/2006/relationships/hyperlink" Target="https://www.upjohn.org/promi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ixtyby30.org/" TargetMode="External"/><Relationship Id="rId5" Type="http://schemas.openxmlformats.org/officeDocument/2006/relationships/hyperlink" Target="https://www.michigan.gov/reconnect" TargetMode="External"/><Relationship Id="rId4" Type="http://schemas.openxmlformats.org/officeDocument/2006/relationships/hyperlink" Target="https://www.freecollegehandbook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harvard.edu/ddeming/publications/impacts-price-and-spending-subsidies-us-postsecondary-attainme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FE9CF-112A-447D-9BF2-CF4F018262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1286409"/>
            <a:ext cx="8266176" cy="1508760"/>
          </a:xfrm>
        </p:spPr>
        <p:txBody>
          <a:bodyPr/>
          <a:lstStyle/>
          <a:p>
            <a:r>
              <a:rPr lang="en-US" dirty="0"/>
              <a:t>Beyond Funding: The Essentials of Successful Promise Programs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96966B-B1AA-4B2A-87E1-8873094109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Presentation to the Growing Together </a:t>
            </a:r>
          </a:p>
          <a:p>
            <a:r>
              <a:rPr lang="en-US" dirty="0"/>
              <a:t>Higher Education Work Group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5DFE7-0F3B-4094-9B58-3EB2EA56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3503" y="4928616"/>
            <a:ext cx="6761124" cy="1078992"/>
          </a:xfrm>
        </p:spPr>
        <p:txBody>
          <a:bodyPr/>
          <a:lstStyle/>
          <a:p>
            <a:r>
              <a:rPr lang="en-US" sz="2000" dirty="0"/>
              <a:t>Dr. Michelle Miller-Adams</a:t>
            </a:r>
          </a:p>
          <a:p>
            <a:r>
              <a:rPr lang="en-US" sz="2000" dirty="0"/>
              <a:t>Senior Researcher, Upjohn Institute</a:t>
            </a:r>
          </a:p>
          <a:p>
            <a:r>
              <a:rPr lang="en-US" sz="2000" dirty="0"/>
              <a:t>Professor, Grand Valley State University</a:t>
            </a:r>
          </a:p>
          <a:p>
            <a:endParaRPr lang="en-US" dirty="0"/>
          </a:p>
          <a:p>
            <a:r>
              <a:rPr lang="en-US" sz="2000" dirty="0"/>
              <a:t>September 26th, 2023</a:t>
            </a:r>
          </a:p>
        </p:txBody>
      </p:sp>
    </p:spTree>
    <p:extLst>
      <p:ext uri="{BB962C8B-B14F-4D97-AF65-F5344CB8AC3E}">
        <p14:creationId xmlns:p14="http://schemas.microsoft.com/office/powerpoint/2010/main" val="4011533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82AA-D89F-F804-050B-3C1A6E315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37" y="358037"/>
            <a:ext cx="10515600" cy="1144698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9C33B-4A34-1E4C-B9ED-354F536E7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153" y="1825625"/>
            <a:ext cx="11525694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600" b="1" dirty="0">
                <a:solidFill>
                  <a:srgbClr val="211D1E"/>
                </a:solidFill>
                <a:latin typeface="Georgia" panose="02040502050405020303" pitchFamily="18" charset="0"/>
              </a:rPr>
              <a:t>Dr. Michelle Miller-Adams, </a:t>
            </a:r>
            <a:r>
              <a:rPr lang="en-US" sz="2600" dirty="0">
                <a:solidFill>
                  <a:srgbClr val="211D1E"/>
                </a:solidFill>
                <a:latin typeface="Georgia" panose="02040502050405020303" pitchFamily="18" charset="0"/>
              </a:rPr>
              <a:t>Senior Researcher, W.E. Upjohn Institute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211D1E"/>
                </a:solidFill>
                <a:latin typeface="Georgia" panose="02040502050405020303" pitchFamily="18" charset="0"/>
                <a:hlinkClick r:id="rId2"/>
              </a:rPr>
              <a:t>Miller-adams@upjohn.org</a:t>
            </a:r>
            <a:endParaRPr lang="en-US" sz="2600" dirty="0">
              <a:solidFill>
                <a:srgbClr val="211D1E"/>
              </a:solidFill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en-US" sz="2600" dirty="0">
              <a:solidFill>
                <a:srgbClr val="536471"/>
              </a:solidFill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r>
              <a:rPr lang="en-US" sz="2600" dirty="0">
                <a:latin typeface="Georgia" panose="02040502050405020303" pitchFamily="18" charset="0"/>
              </a:rPr>
              <a:t>For more resources on Promise Programs: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536471"/>
                </a:solidFill>
                <a:latin typeface="Georgia" panose="02040502050405020303" pitchFamily="18" charset="0"/>
                <a:hlinkClick r:id="rId3"/>
              </a:rPr>
              <a:t>Promise Program Database</a:t>
            </a:r>
            <a:endParaRPr lang="en-US" sz="2600" dirty="0">
              <a:solidFill>
                <a:srgbClr val="536471"/>
              </a:solidFill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r>
              <a:rPr lang="en-US" sz="2600" dirty="0">
                <a:solidFill>
                  <a:srgbClr val="536471"/>
                </a:solidFill>
                <a:latin typeface="Georgia" panose="02040502050405020303" pitchFamily="18" charset="0"/>
                <a:hlinkClick r:id="rId4"/>
              </a:rPr>
              <a:t>The Free College Handbook</a:t>
            </a:r>
            <a:endParaRPr lang="en-US" sz="2600" dirty="0">
              <a:solidFill>
                <a:srgbClr val="536471"/>
              </a:solidFill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r>
              <a:rPr lang="en-US" sz="2600" dirty="0">
                <a:solidFill>
                  <a:srgbClr val="536471"/>
                </a:solidFill>
                <a:latin typeface="Georgia" panose="02040502050405020303" pitchFamily="18" charset="0"/>
                <a:hlinkClick r:id="rId5"/>
              </a:rPr>
              <a:t>Promise Research Bibliographies</a:t>
            </a:r>
            <a:endParaRPr lang="en-US" sz="2600" dirty="0">
              <a:solidFill>
                <a:srgbClr val="536471"/>
              </a:solidFill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r>
              <a:rPr lang="en-US" sz="2600" dirty="0">
                <a:solidFill>
                  <a:srgbClr val="536471"/>
                </a:solidFill>
                <a:latin typeface="Georgia" panose="02040502050405020303" pitchFamily="18" charset="0"/>
                <a:hlinkClick r:id="rId6"/>
              </a:rPr>
              <a:t>The Kalamazoo Promise “Sweet Sixteen”</a:t>
            </a:r>
            <a:r>
              <a:rPr lang="en-US" sz="2600" dirty="0">
                <a:solidFill>
                  <a:srgbClr val="536471"/>
                </a:solidFill>
                <a:latin typeface="Georgia" panose="02040502050405020303" pitchFamily="18" charset="0"/>
              </a:rPr>
              <a:t> – 16 Key Findings</a:t>
            </a:r>
          </a:p>
        </p:txBody>
      </p:sp>
    </p:spTree>
    <p:extLst>
      <p:ext uri="{BB962C8B-B14F-4D97-AF65-F5344CB8AC3E}">
        <p14:creationId xmlns:p14="http://schemas.microsoft.com/office/powerpoint/2010/main" val="193137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0B0B28-6809-4816-8AFE-1A9074F576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25EE45-894F-44E6-A1DC-9F3C33BF5739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F0E332-572F-4A7C-9716-1418ABDCD6CA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 4">
            <a:extLst>
              <a:ext uri="{FF2B5EF4-FFF2-40B4-BE49-F238E27FC236}">
                <a16:creationId xmlns:a16="http://schemas.microsoft.com/office/drawing/2014/main" id="{53694A78-59B8-4F51-BFBE-FD039FD94CF5}"/>
              </a:ext>
            </a:extLst>
          </p:cNvPr>
          <p:cNvSpPr/>
          <p:nvPr/>
        </p:nvSpPr>
        <p:spPr>
          <a:xfrm>
            <a:off x="-1" y="6116639"/>
            <a:ext cx="11125643" cy="741362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74017" h="365126">
                <a:moveTo>
                  <a:pt x="0" y="365126"/>
                </a:moveTo>
                <a:lnTo>
                  <a:pt x="0" y="0"/>
                </a:lnTo>
                <a:lnTo>
                  <a:pt x="11374017" y="0"/>
                </a:lnTo>
                <a:lnTo>
                  <a:pt x="11019454" y="365126"/>
                </a:lnTo>
                <a:lnTo>
                  <a:pt x="0" y="36512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B22705-3B4B-4C4D-BA6A-1D7F647D5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8" y="6259126"/>
            <a:ext cx="1137248" cy="457200"/>
          </a:xfrm>
          <a:prstGeom prst="rect">
            <a:avLst/>
          </a:prstGeom>
        </p:spPr>
      </p:pic>
      <p:sp>
        <p:nvSpPr>
          <p:cNvPr id="8" name="Parallelogram 4">
            <a:extLst>
              <a:ext uri="{FF2B5EF4-FFF2-40B4-BE49-F238E27FC236}">
                <a16:creationId xmlns:a16="http://schemas.microsoft.com/office/drawing/2014/main" id="{A0E6D7D2-0166-4CCD-BB2A-31E07A537911}"/>
              </a:ext>
            </a:extLst>
          </p:cNvPr>
          <p:cNvSpPr/>
          <p:nvPr/>
        </p:nvSpPr>
        <p:spPr>
          <a:xfrm rot="1469824">
            <a:off x="11065732" y="6048075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rallelogram 4">
            <a:extLst>
              <a:ext uri="{FF2B5EF4-FFF2-40B4-BE49-F238E27FC236}">
                <a16:creationId xmlns:a16="http://schemas.microsoft.com/office/drawing/2014/main" id="{97F849FD-F90B-4A90-8A00-E146F232321C}"/>
              </a:ext>
            </a:extLst>
          </p:cNvPr>
          <p:cNvSpPr/>
          <p:nvPr/>
        </p:nvSpPr>
        <p:spPr>
          <a:xfrm rot="1469824">
            <a:off x="11309540" y="6048076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arallelogram 4">
            <a:extLst>
              <a:ext uri="{FF2B5EF4-FFF2-40B4-BE49-F238E27FC236}">
                <a16:creationId xmlns:a16="http://schemas.microsoft.com/office/drawing/2014/main" id="{59FF901A-3E36-4846-88A2-00D6A29FF3E6}"/>
              </a:ext>
            </a:extLst>
          </p:cNvPr>
          <p:cNvSpPr/>
          <p:nvPr/>
        </p:nvSpPr>
        <p:spPr>
          <a:xfrm rot="1469824">
            <a:off x="11542992" y="6052838"/>
            <a:ext cx="149333" cy="878488"/>
          </a:xfrm>
          <a:custGeom>
            <a:avLst/>
            <a:gdLst>
              <a:gd name="connsiteX0" fmla="*/ 0 w 11019454"/>
              <a:gd name="connsiteY0" fmla="*/ 365126 h 365126"/>
              <a:gd name="connsiteX1" fmla="*/ 0 w 11019454"/>
              <a:gd name="connsiteY1" fmla="*/ 0 h 365126"/>
              <a:gd name="connsiteX2" fmla="*/ 11019454 w 11019454"/>
              <a:gd name="connsiteY2" fmla="*/ 0 h 365126"/>
              <a:gd name="connsiteX3" fmla="*/ 11019454 w 11019454"/>
              <a:gd name="connsiteY3" fmla="*/ 365126 h 365126"/>
              <a:gd name="connsiteX4" fmla="*/ 0 w 11019454"/>
              <a:gd name="connsiteY4" fmla="*/ 365126 h 365126"/>
              <a:gd name="connsiteX0" fmla="*/ 0 w 11374017"/>
              <a:gd name="connsiteY0" fmla="*/ 365126 h 365126"/>
              <a:gd name="connsiteX1" fmla="*/ 0 w 11374017"/>
              <a:gd name="connsiteY1" fmla="*/ 0 h 365126"/>
              <a:gd name="connsiteX2" fmla="*/ 11374017 w 11374017"/>
              <a:gd name="connsiteY2" fmla="*/ 0 h 365126"/>
              <a:gd name="connsiteX3" fmla="*/ 11019454 w 11374017"/>
              <a:gd name="connsiteY3" fmla="*/ 365126 h 365126"/>
              <a:gd name="connsiteX4" fmla="*/ 0 w 11374017"/>
              <a:gd name="connsiteY4" fmla="*/ 365126 h 365126"/>
              <a:gd name="connsiteX0" fmla="*/ 0 w 11019464"/>
              <a:gd name="connsiteY0" fmla="*/ 392296 h 392296"/>
              <a:gd name="connsiteX1" fmla="*/ 0 w 11019464"/>
              <a:gd name="connsiteY1" fmla="*/ 27170 h 392296"/>
              <a:gd name="connsiteX2" fmla="*/ 10621357 w 11019464"/>
              <a:gd name="connsiteY2" fmla="*/ 0 h 392296"/>
              <a:gd name="connsiteX3" fmla="*/ 11019454 w 11019464"/>
              <a:gd name="connsiteY3" fmla="*/ 392296 h 392296"/>
              <a:gd name="connsiteX4" fmla="*/ 0 w 11019464"/>
              <a:gd name="connsiteY4" fmla="*/ 392296 h 392296"/>
              <a:gd name="connsiteX0" fmla="*/ 0 w 10980200"/>
              <a:gd name="connsiteY0" fmla="*/ 392296 h 392296"/>
              <a:gd name="connsiteX1" fmla="*/ 0 w 10980200"/>
              <a:gd name="connsiteY1" fmla="*/ 27170 h 392296"/>
              <a:gd name="connsiteX2" fmla="*/ 10621357 w 10980200"/>
              <a:gd name="connsiteY2" fmla="*/ 0 h 392296"/>
              <a:gd name="connsiteX3" fmla="*/ 10980188 w 10980200"/>
              <a:gd name="connsiteY3" fmla="*/ 364767 h 392296"/>
              <a:gd name="connsiteX4" fmla="*/ 0 w 10980200"/>
              <a:gd name="connsiteY4" fmla="*/ 392296 h 39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0200" h="392296">
                <a:moveTo>
                  <a:pt x="0" y="392296"/>
                </a:moveTo>
                <a:lnTo>
                  <a:pt x="0" y="27170"/>
                </a:lnTo>
                <a:lnTo>
                  <a:pt x="10621357" y="0"/>
                </a:lnTo>
                <a:lnTo>
                  <a:pt x="10980188" y="364767"/>
                </a:lnTo>
                <a:lnTo>
                  <a:pt x="0" y="392296"/>
                </a:lnTo>
                <a:close/>
              </a:path>
            </a:pathLst>
          </a:cu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1DB020-3525-4633-B658-AD6E77D1FC67}"/>
              </a:ext>
            </a:extLst>
          </p:cNvPr>
          <p:cNvSpPr/>
          <p:nvPr/>
        </p:nvSpPr>
        <p:spPr>
          <a:xfrm>
            <a:off x="914401" y="0"/>
            <a:ext cx="1371600" cy="360472"/>
          </a:xfrm>
          <a:prstGeom prst="rect">
            <a:avLst/>
          </a:prstGeom>
          <a:solidFill>
            <a:srgbClr val="AF2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DDD3E9-DC79-441B-9D06-FF5B34017A3B}"/>
              </a:ext>
            </a:extLst>
          </p:cNvPr>
          <p:cNvSpPr/>
          <p:nvPr/>
        </p:nvSpPr>
        <p:spPr>
          <a:xfrm>
            <a:off x="2286001" y="1"/>
            <a:ext cx="9905999" cy="360472"/>
          </a:xfrm>
          <a:prstGeom prst="rect">
            <a:avLst/>
          </a:prstGeom>
          <a:solidFill>
            <a:srgbClr val="004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424340-DF3B-4A23-BDB3-899EF25C9400}"/>
              </a:ext>
            </a:extLst>
          </p:cNvPr>
          <p:cNvSpPr/>
          <p:nvPr/>
        </p:nvSpPr>
        <p:spPr>
          <a:xfrm>
            <a:off x="0" y="0"/>
            <a:ext cx="914400" cy="360474"/>
          </a:xfrm>
          <a:prstGeom prst="rect">
            <a:avLst/>
          </a:prstGeom>
          <a:solidFill>
            <a:srgbClr val="2B9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548113-F4EF-4076-BF90-4869646D3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91" y="566786"/>
            <a:ext cx="10943617" cy="698559"/>
          </a:xfrm>
        </p:spPr>
        <p:txBody>
          <a:bodyPr anchor="t">
            <a:normAutofit/>
          </a:bodyPr>
          <a:lstStyle/>
          <a:p>
            <a:r>
              <a:rPr lang="en-US" sz="4000" dirty="0"/>
              <a:t>W.E. Upjohn Institute for Employment Research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D4126D4-7E23-4F7D-9782-60F859BE6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77" y="1326511"/>
            <a:ext cx="7432925" cy="42258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Georgia" panose="02040502050405020303" pitchFamily="18" charset="0"/>
              </a:rPr>
              <a:t>Independent, not-for-profit, nonpartisan research institute founded in 1945 and based in Kalamazoo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000" dirty="0">
                <a:latin typeface="Georgia" panose="02040502050405020303" pitchFamily="18" charset="0"/>
              </a:rPr>
              <a:t>Mission of studying policy-related issues of employment and unemployment, and experimenting with innovative ways to help the unemployed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000" dirty="0">
                <a:latin typeface="Georgia" panose="02040502050405020303" pitchFamily="18" charset="0"/>
              </a:rPr>
              <a:t>Manage federally and state-funded workforce programs in 4-county region (Michigan Works! Southwest)</a:t>
            </a:r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sz="2000" dirty="0">
                <a:latin typeface="Georgia" panose="02040502050405020303" pitchFamily="18" charset="0"/>
              </a:rPr>
              <a:t>Manage grant-funded programs to provide wraparound services to individuals living in high-poverty areas facing serious barriers to work.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2C4F10-0ED0-4090-B516-3AE032BD9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6687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42C58-A558-4C25-89F9-8B159390A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11" name="Picture 10" descr="A tree in front of a building&#10;&#10;Description automatically generated">
            <a:extLst>
              <a:ext uri="{FF2B5EF4-FFF2-40B4-BE49-F238E27FC236}">
                <a16:creationId xmlns:a16="http://schemas.microsoft.com/office/drawing/2014/main" id="{2A404AF4-2DED-0285-B2BB-ABB483D19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681" y="1636149"/>
            <a:ext cx="3916242" cy="3916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532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AFA451-002A-4DE1-8FD8-5D871409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433" y="379302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kern="0" dirty="0">
                <a:solidFill>
                  <a:srgbClr val="000000"/>
                </a:solidFill>
                <a:effectLst/>
                <a:latin typeface="Franklin Gothic Demi" panose="020B07030201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do colleges and universities contribute to population growth and economic vitality?</a:t>
            </a:r>
            <a:endParaRPr lang="en-US" sz="3600" dirty="0">
              <a:latin typeface="Franklin Gothic Demi" panose="020B07030201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2299D-B2E5-4E1C-AEEA-28E3449A8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35690"/>
            <a:ext cx="10764795" cy="3833482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Cities with educated residents grow faster than those without (</a:t>
            </a:r>
            <a:r>
              <a:rPr lang="en-US" sz="2600" u="sng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hlinkClick r:id="rId2"/>
              </a:rPr>
              <a:t>Glaeser</a:t>
            </a:r>
            <a:r>
              <a:rPr lang="en-US" sz="2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)</a:t>
            </a:r>
            <a:endParaRPr lang="en-US" sz="26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Regional universities (not just research flagships) make their local communities more resilient to economic downturns (</a:t>
            </a:r>
            <a:r>
              <a:rPr lang="en-US" sz="2600" u="sng" dirty="0">
                <a:solidFill>
                  <a:srgbClr val="0000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hlinkClick r:id="rId3"/>
              </a:rPr>
              <a:t>Howard et al.</a:t>
            </a:r>
            <a:r>
              <a:rPr lang="en-US" sz="2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)</a:t>
            </a:r>
            <a:endParaRPr lang="en-US" sz="26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Having more college graduates in a local economy raises the earnings of all local workers, including non-college graduates (</a:t>
            </a:r>
            <a:r>
              <a:rPr lang="en-US" sz="2600" u="sng" dirty="0">
                <a:solidFill>
                  <a:srgbClr val="0000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hlinkClick r:id="rId4"/>
              </a:rPr>
              <a:t>Moretti</a:t>
            </a:r>
            <a:r>
              <a:rPr lang="en-US" sz="2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spcAft>
                <a:spcPts val="1800"/>
              </a:spcAft>
            </a:pPr>
            <a:r>
              <a:rPr lang="en-US" sz="2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“Eds and Meds” contribute to local economic development and stimulate the economy in multiple ways (</a:t>
            </a:r>
            <a:r>
              <a:rPr lang="en-US" sz="2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hlinkClick r:id="rId5"/>
              </a:rPr>
              <a:t>Bartik and Erickcek</a:t>
            </a:r>
            <a:r>
              <a:rPr lang="en-US" sz="2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)</a:t>
            </a:r>
            <a:endParaRPr lang="en-US" sz="26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56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AFA451-002A-4DE1-8FD8-5D871409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09" y="350950"/>
            <a:ext cx="6349409" cy="115178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The Promise landscape</a:t>
            </a:r>
            <a:endParaRPr lang="en-US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2299D-B2E5-4E1C-AEEA-28E3449A8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316" y="1563355"/>
            <a:ext cx="10515600" cy="4351338"/>
          </a:xfrm>
        </p:spPr>
        <p:txBody>
          <a:bodyPr/>
          <a:lstStyle/>
          <a:p>
            <a:pPr marL="227013" lvl="1" indent="-227013">
              <a:spcAft>
                <a:spcPts val="18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200+ communities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20+ states have created a tuition-free pathway to post-secondary education for some segment of their population.</a:t>
            </a:r>
          </a:p>
          <a:p>
            <a:pPr marL="227013" lvl="1" indent="-227013">
              <a:spcAft>
                <a:spcPts val="18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local and state movement is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strong and growing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7013" lvl="1" indent="-227013">
              <a:spcAft>
                <a:spcPts val="18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Rigorous research is limited, but the research base is 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growing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7013" lvl="1" indent="-227013">
              <a:spcAft>
                <a:spcPts val="18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Michigan has &gt;20 local Promise programs (including the Michigan Promise Zones) and 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one statewide program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013" lvl="1" indent="-227013">
              <a:spcAft>
                <a:spcPts val="18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Michigan also has its 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Sixty by 30 goal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an active 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Michigan College Access Network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73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AFA451-002A-4DE1-8FD8-5D871409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08" y="350950"/>
            <a:ext cx="10572307" cy="115178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What does the research show? </a:t>
            </a:r>
            <a:endParaRPr lang="en-US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2299D-B2E5-4E1C-AEEA-28E3449A8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07" y="1613459"/>
            <a:ext cx="9886411" cy="4351338"/>
          </a:xfrm>
        </p:spPr>
        <p:txBody>
          <a:bodyPr>
            <a:normAutofit/>
          </a:bodyPr>
          <a:lstStyle/>
          <a:p>
            <a:pPr marL="114300" indent="-342900"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Soft changes in attitudes and aspirations are common to most programs and detectable almost immediately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0" i="0" u="none" strike="noStrike" dirty="0">
              <a:solidFill>
                <a:srgbClr val="212121"/>
              </a:solidFill>
              <a:effectLst/>
              <a:latin typeface="Georgia" panose="02040502050405020303" pitchFamily="18" charset="0"/>
            </a:endParaRPr>
          </a:p>
          <a:p>
            <a:pPr marL="114300" indent="-342900"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Many programs find K-12 enrollment increases within a year; often from keeping (rather than attracting new) students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0" i="0" u="none" strike="noStrike" dirty="0">
              <a:solidFill>
                <a:srgbClr val="212121"/>
              </a:solidFill>
              <a:effectLst/>
              <a:latin typeface="Georgia" panose="02040502050405020303" pitchFamily="18" charset="0"/>
            </a:endParaRPr>
          </a:p>
          <a:p>
            <a:pPr marL="114300" indent="-342900"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Little evidence of HS graduation increase, but behavior and grades may improve</a:t>
            </a:r>
          </a:p>
          <a:p>
            <a:pPr marL="114300" indent="-342900">
              <a:spcBef>
                <a:spcPts val="0"/>
              </a:spcBef>
            </a:pPr>
            <a:endParaRPr lang="en-US" sz="2400" b="0" i="0" u="none" strike="noStrike" dirty="0">
              <a:solidFill>
                <a:srgbClr val="212121"/>
              </a:solidFill>
              <a:effectLst/>
              <a:latin typeface="Georgia" panose="02040502050405020303" pitchFamily="18" charset="0"/>
            </a:endParaRPr>
          </a:p>
          <a:p>
            <a:pPr marL="114300" indent="-342900"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College enrollment increases are typical; persistence and completion are more variable (and less studied)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9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AFA451-002A-4DE1-8FD8-5D871409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08" y="350950"/>
            <a:ext cx="10572307" cy="115178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0000"/>
                </a:solidFill>
              </a:rPr>
              <a:t>What does the research show? </a:t>
            </a:r>
            <a:endParaRPr lang="en-US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2299D-B2E5-4E1C-AEEA-28E3449A8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06" y="1613458"/>
            <a:ext cx="10978885" cy="4436613"/>
          </a:xfrm>
        </p:spPr>
        <p:txBody>
          <a:bodyPr>
            <a:normAutofit/>
          </a:bodyPr>
          <a:lstStyle/>
          <a:p>
            <a:pPr marL="57150" indent="-285750"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Community-level impacts are often modest and depend on context.</a:t>
            </a:r>
          </a:p>
          <a:p>
            <a:pPr marL="57150" indent="-285750">
              <a:spcBef>
                <a:spcPts val="0"/>
              </a:spcBef>
            </a:pPr>
            <a:endParaRPr lang="en-US" sz="2400" b="0" i="0" u="none" strike="noStrike" dirty="0">
              <a:solidFill>
                <a:srgbClr val="212121"/>
              </a:solidFill>
              <a:effectLst/>
              <a:latin typeface="Georgia" panose="02040502050405020303" pitchFamily="18" charset="0"/>
            </a:endParaRPr>
          </a:p>
          <a:p>
            <a:pPr marL="57150" indent="-285750"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Some migration in, but more likely less outmigration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0" i="0" u="none" strike="noStrike" dirty="0">
              <a:solidFill>
                <a:srgbClr val="212121"/>
              </a:solidFill>
              <a:effectLst/>
              <a:latin typeface="Georgia" panose="02040502050405020303" pitchFamily="18" charset="0"/>
            </a:endParaRPr>
          </a:p>
          <a:p>
            <a:pPr marL="57150" indent="-285750"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Workforce outcomes are indeterminate, but some evidence that they’re positive</a:t>
            </a:r>
          </a:p>
          <a:p>
            <a:pPr marL="57150" indent="-285750">
              <a:spcBef>
                <a:spcPts val="0"/>
              </a:spcBef>
            </a:pPr>
            <a:endParaRPr lang="en-US" sz="2400" dirty="0">
              <a:solidFill>
                <a:srgbClr val="212121"/>
              </a:solidFill>
              <a:latin typeface="Georgia" panose="02040502050405020303" pitchFamily="18" charset="0"/>
            </a:endParaRPr>
          </a:p>
          <a:p>
            <a:pPr marL="57150" indent="-285750"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Return on investment through economic and fiscal benefits (studied theoretically)</a:t>
            </a:r>
          </a:p>
          <a:p>
            <a:pPr marL="57150" indent="-285750">
              <a:spcBef>
                <a:spcPts val="0"/>
              </a:spcBef>
            </a:pPr>
            <a:endParaRPr lang="en-US" sz="2400" dirty="0">
              <a:solidFill>
                <a:srgbClr val="212121"/>
              </a:solidFill>
              <a:latin typeface="Georgia" panose="02040502050405020303" pitchFamily="18" charset="0"/>
            </a:endParaRPr>
          </a:p>
          <a:p>
            <a:pPr marL="57150" indent="-285750">
              <a:spcBef>
                <a:spcPts val="0"/>
              </a:spcBef>
            </a:pPr>
            <a:r>
              <a:rPr lang="en-US" sz="2400" b="0" i="0" u="none" strike="noStrike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Money and messaging are each important and can get students in the door, </a:t>
            </a:r>
            <a:r>
              <a:rPr lang="en-US" sz="2400" b="1" i="0" u="none" strike="noStrike" dirty="0">
                <a:solidFill>
                  <a:srgbClr val="212121"/>
                </a:solidFill>
                <a:effectLst/>
                <a:latin typeface="Georgia" panose="02040502050405020303" pitchFamily="18" charset="0"/>
              </a:rPr>
              <a:t>but additional supports from community needed for success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0" i="0" u="none" strike="noStrike" dirty="0">
              <a:solidFill>
                <a:srgbClr val="212121"/>
              </a:solidFill>
              <a:effectLst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dirty="0">
              <a:solidFill>
                <a:srgbClr val="212121"/>
              </a:solidFill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0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AFA451-002A-4DE1-8FD8-5D871409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781" y="773186"/>
            <a:ext cx="11348581" cy="13255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b="1" dirty="0">
                <a:effectLst/>
                <a:ea typeface="Times New Roman" panose="02020603050405020304" pitchFamily="18" charset="0"/>
              </a:rPr>
              <a:t>“There’s the money, and then there’s everything else.”</a:t>
            </a:r>
            <a:br>
              <a:rPr lang="en-US" sz="3600" b="1" i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</a:br>
            <a:endParaRPr lang="en-US" sz="3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2299D-B2E5-4E1C-AEEA-28E3449A8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74" y="1733476"/>
            <a:ext cx="1146012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800" dirty="0">
              <a:effectLst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6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Navigation resources</a:t>
            </a:r>
            <a:r>
              <a:rPr lang="en-U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at critical transition points.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Georgia" panose="02040502050405020303" pitchFamily="18" charset="0"/>
                <a:ea typeface="Times New Roman" panose="02020603050405020304" pitchFamily="18" charset="0"/>
              </a:rPr>
              <a:t>Career paths to and through college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6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Support services</a:t>
            </a:r>
            <a:r>
              <a:rPr lang="en-U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for college success.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Georgia" panose="02040502050405020303" pitchFamily="18" charset="0"/>
                <a:ea typeface="Times New Roman" panose="02020603050405020304" pitchFamily="18" charset="0"/>
              </a:rPr>
              <a:t>New approaches to student success, serving new student populations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Georgia" panose="02040502050405020303" pitchFamily="18" charset="0"/>
                <a:ea typeface="Times New Roman" panose="02020603050405020304" pitchFamily="18" charset="0"/>
              </a:rPr>
              <a:t>More funds for schools, especially CCs, to provide these services (</a:t>
            </a:r>
            <a:r>
              <a:rPr lang="en-US" sz="2200" dirty="0">
                <a:latin typeface="Georgia" panose="02040502050405020303" pitchFamily="18" charset="0"/>
                <a:ea typeface="Times New Roman" panose="02020603050405020304" pitchFamily="18" charset="0"/>
                <a:hlinkClick r:id="rId3"/>
              </a:rPr>
              <a:t>Deming &amp; Walters</a:t>
            </a:r>
            <a:r>
              <a:rPr lang="en-US" sz="2200" dirty="0">
                <a:latin typeface="Georgia" panose="02040502050405020303" pitchFamily="18" charset="0"/>
                <a:ea typeface="Times New Roman" panose="02020603050405020304" pitchFamily="18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Georgia" panose="02040502050405020303" pitchFamily="18" charset="0"/>
                <a:ea typeface="Times New Roman" panose="02020603050405020304" pitchFamily="18" charset="0"/>
              </a:rPr>
              <a:t>Most successful supports are layered (e.g., tuition + case management); giving money is easy, coordinating support is harder (but where the payoff is)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6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Messaging</a:t>
            </a:r>
            <a:r>
              <a:rPr lang="en-US" sz="26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also matters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200" dirty="0">
                <a:latin typeface="Georgia" panose="02040502050405020303" pitchFamily="18" charset="0"/>
                <a:ea typeface="Times New Roman" panose="02020603050405020304" pitchFamily="18" charset="0"/>
              </a:rPr>
              <a:t>H</a:t>
            </a:r>
            <a:r>
              <a:rPr lang="en-US" sz="22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aving a well-designed program with simple eligibility criteria can help.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8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82AA-D89F-F804-050B-3C1A6E315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22" y="429009"/>
            <a:ext cx="10942675" cy="852631"/>
          </a:xfrm>
        </p:spPr>
        <p:txBody>
          <a:bodyPr>
            <a:normAutofit/>
          </a:bodyPr>
          <a:lstStyle/>
          <a:p>
            <a:r>
              <a:rPr lang="en-US" sz="3600" dirty="0"/>
              <a:t>Bonus slide: Net flows of BA graduates across states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7CAFF4-74E2-93C2-046A-F099F9316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271751"/>
            <a:ext cx="7329377" cy="4730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6DAE58-2200-B133-B568-1D0A55709EC4}"/>
              </a:ext>
            </a:extLst>
          </p:cNvPr>
          <p:cNvSpPr txBox="1"/>
          <p:nvPr/>
        </p:nvSpPr>
        <p:spPr>
          <a:xfrm>
            <a:off x="9172354" y="1637414"/>
            <a:ext cx="27148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A37"/>
                </a:solidFill>
              </a:rPr>
              <a:t>Darker green </a:t>
            </a:r>
            <a:r>
              <a:rPr lang="en-US" sz="2000" dirty="0"/>
              <a:t>implies more net inflows; </a:t>
            </a:r>
            <a:r>
              <a:rPr lang="en-US" sz="2000" dirty="0">
                <a:solidFill>
                  <a:srgbClr val="7030A0"/>
                </a:solidFill>
              </a:rPr>
              <a:t>darker purple </a:t>
            </a:r>
            <a:r>
              <a:rPr lang="en-US" sz="2000" dirty="0"/>
              <a:t>more net outflows</a:t>
            </a:r>
          </a:p>
          <a:p>
            <a:endParaRPr lang="en-US" sz="2000" dirty="0"/>
          </a:p>
          <a:p>
            <a:r>
              <a:rPr lang="en-US" sz="2000" dirty="0"/>
              <a:t>Michigan does better than most neighbors, except IL (Chicago)</a:t>
            </a:r>
          </a:p>
        </p:txBody>
      </p:sp>
    </p:spTree>
    <p:extLst>
      <p:ext uri="{BB962C8B-B14F-4D97-AF65-F5344CB8AC3E}">
        <p14:creationId xmlns:p14="http://schemas.microsoft.com/office/powerpoint/2010/main" val="356950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82AA-D89F-F804-050B-3C1A6E315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22" y="429009"/>
            <a:ext cx="10942675" cy="852631"/>
          </a:xfrm>
        </p:spPr>
        <p:txBody>
          <a:bodyPr>
            <a:normAutofit/>
          </a:bodyPr>
          <a:lstStyle/>
          <a:p>
            <a:r>
              <a:rPr lang="en-US" sz="3600" dirty="0"/>
              <a:t>Bonus slide: ROI on higher ed investment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DAE58-2200-B133-B568-1D0A55709EC4}"/>
              </a:ext>
            </a:extLst>
          </p:cNvPr>
          <p:cNvSpPr txBox="1"/>
          <p:nvPr/>
        </p:nvSpPr>
        <p:spPr>
          <a:xfrm>
            <a:off x="8087833" y="1561408"/>
            <a:ext cx="37355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ranklin Gothic Book" panose="020B0503020102020204" pitchFamily="34" charset="0"/>
              </a:rPr>
              <a:t>How many BA graduates do states retain per $100K spent*?</a:t>
            </a:r>
          </a:p>
          <a:p>
            <a:endParaRPr lang="en-US" sz="2000" dirty="0">
              <a:latin typeface="Franklin Gothic Book" panose="020B0503020102020204" pitchFamily="34" charset="0"/>
            </a:endParaRPr>
          </a:p>
          <a:p>
            <a:r>
              <a:rPr lang="en-US" sz="2000" dirty="0">
                <a:latin typeface="Franklin Gothic Book" panose="020B0503020102020204" pitchFamily="34" charset="0"/>
              </a:rPr>
              <a:t>Depends on spending, grad rates, and net migration</a:t>
            </a:r>
          </a:p>
          <a:p>
            <a:endParaRPr lang="en-US" sz="2000" dirty="0">
              <a:latin typeface="Franklin Gothic Book" panose="020B0503020102020204" pitchFamily="34" charset="0"/>
            </a:endParaRPr>
          </a:p>
          <a:p>
            <a:r>
              <a:rPr lang="en-US" sz="2000" dirty="0">
                <a:latin typeface="Franklin Gothic Book" panose="020B0503020102020204" pitchFamily="34" charset="0"/>
              </a:rPr>
              <a:t>Regional selective publics offer highest ROI because of high grad rates and less outmigration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34BBDE-E6E4-658B-DD62-0122451C9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221" y="1440906"/>
            <a:ext cx="7072425" cy="4599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4D8B88-8780-29E9-B9EB-82C1B48E70EF}"/>
              </a:ext>
            </a:extLst>
          </p:cNvPr>
          <p:cNvSpPr txBox="1"/>
          <p:nvPr/>
        </p:nvSpPr>
        <p:spPr>
          <a:xfrm>
            <a:off x="7662530" y="5671013"/>
            <a:ext cx="3861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Includes appropriations + state grant aid</a:t>
            </a:r>
          </a:p>
        </p:txBody>
      </p:sp>
    </p:spTree>
    <p:extLst>
      <p:ext uri="{BB962C8B-B14F-4D97-AF65-F5344CB8AC3E}">
        <p14:creationId xmlns:p14="http://schemas.microsoft.com/office/powerpoint/2010/main" val="14087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21DB9C33990F48B6116CD670C85004" ma:contentTypeVersion="17" ma:contentTypeDescription="Create a new document." ma:contentTypeScope="" ma:versionID="a5aa2b28500e7ea42bcbb380a982ea0b">
  <xsd:schema xmlns:xsd="http://www.w3.org/2001/XMLSchema" xmlns:xs="http://www.w3.org/2001/XMLSchema" xmlns:p="http://schemas.microsoft.com/office/2006/metadata/properties" xmlns:ns2="7e66cb10-3efc-4014-8772-dc2d1e570b36" xmlns:ns3="f91b9c4e-59e0-4b35-bbb5-d7dfa4b643ce" targetNamespace="http://schemas.microsoft.com/office/2006/metadata/properties" ma:root="true" ma:fieldsID="f2c39afdb149e31bf5c4916f849f66f5" ns2:_="" ns3:_="">
    <xsd:import namespace="7e66cb10-3efc-4014-8772-dc2d1e570b36"/>
    <xsd:import namespace="f91b9c4e-59e0-4b35-bbb5-d7dfa4b643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6cb10-3efc-4014-8772-dc2d1e570b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4434b03-6174-4165-b1bd-5632f68db4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b9c4e-59e0-4b35-bbb5-d7dfa4b643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d053fc-b625-4636-9a16-b9c1ae0371ce}" ma:internalName="TaxCatchAll" ma:showField="CatchAllData" ma:web="f91b9c4e-59e0-4b35-bbb5-d7dfa4b643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66cb10-3efc-4014-8772-dc2d1e570b36">
      <Terms xmlns="http://schemas.microsoft.com/office/infopath/2007/PartnerControls"/>
    </lcf76f155ced4ddcb4097134ff3c332f>
    <TaxCatchAll xmlns="f91b9c4e-59e0-4b35-bbb5-d7dfa4b643ce" xsi:nil="true"/>
  </documentManagement>
</p:properties>
</file>

<file path=customXml/itemProps1.xml><?xml version="1.0" encoding="utf-8"?>
<ds:datastoreItem xmlns:ds="http://schemas.openxmlformats.org/officeDocument/2006/customXml" ds:itemID="{DA978F02-C8B1-474B-A6A6-A154FE5DC5CA}"/>
</file>

<file path=customXml/itemProps2.xml><?xml version="1.0" encoding="utf-8"?>
<ds:datastoreItem xmlns:ds="http://schemas.openxmlformats.org/officeDocument/2006/customXml" ds:itemID="{38C562E7-3E03-44A3-9508-9A7F5B1CC3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F9513A-0696-487F-B4B5-471696B1E698}">
  <ds:schemaRefs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eafc86fa-123f-49e4-bc29-f4dc2157806f"/>
    <ds:schemaRef ds:uri="5d35b44c-45fd-4bbe-98ff-f7f0cc550a1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797</Words>
  <Application>Microsoft Macintosh PowerPoint</Application>
  <PresentationFormat>Widescreen</PresentationFormat>
  <Paragraphs>85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Franklin Gothic Demi</vt:lpstr>
      <vt:lpstr>Franklin Gothic Medium</vt:lpstr>
      <vt:lpstr>Georgia</vt:lpstr>
      <vt:lpstr>Office Theme</vt:lpstr>
      <vt:lpstr>Beyond Funding: The Essentials of Successful Promise Programs</vt:lpstr>
      <vt:lpstr>W.E. Upjohn Institute for Employment Research</vt:lpstr>
      <vt:lpstr>How do colleges and universities contribute to population growth and economic vitality?</vt:lpstr>
      <vt:lpstr>The Promise landscape</vt:lpstr>
      <vt:lpstr>What does the research show? </vt:lpstr>
      <vt:lpstr>What does the research show? </vt:lpstr>
      <vt:lpstr>“There’s the money, and then there’s everything else.” </vt:lpstr>
      <vt:lpstr>Bonus slide: Net flows of BA graduates across states</vt:lpstr>
      <vt:lpstr>Bonus slide: ROI on higher ed investment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Boyle</dc:creator>
  <cp:lastModifiedBy>Michelle Miller-Adams</cp:lastModifiedBy>
  <cp:revision>10</cp:revision>
  <dcterms:created xsi:type="dcterms:W3CDTF">2020-01-15T15:37:06Z</dcterms:created>
  <dcterms:modified xsi:type="dcterms:W3CDTF">2023-09-26T13:47:45Z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0x0101002B9C9472F92D8A45892BB8930616FC48</vt:lpwstr>
  </property>
</Properties>
</file>